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53" autoAdjust="0"/>
    <p:restoredTop sz="73146" autoAdjust="0"/>
  </p:normalViewPr>
  <p:slideViewPr>
    <p:cSldViewPr>
      <p:cViewPr>
        <p:scale>
          <a:sx n="40" d="100"/>
          <a:sy n="40" d="100"/>
        </p:scale>
        <p:origin x="-1353" y="-1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Top</a:t>
            </a:r>
            <a:r>
              <a:rPr lang="en-US" b="1" baseline="0" dirty="0"/>
              <a:t> 5 categories by aggregate “Popularity” score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61-495B-8492-A17D231205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355467968"/>
        <c:axId val="1355468448"/>
      </c:barChart>
      <c:catAx>
        <c:axId val="13554679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vi-VN" b="1" dirty="0"/>
                  <a:t>Categories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vi-V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1355468448"/>
        <c:crosses val="autoZero"/>
        <c:auto val="1"/>
        <c:lblAlgn val="ctr"/>
        <c:lblOffset val="100"/>
        <c:noMultiLvlLbl val="0"/>
      </c:catAx>
      <c:valAx>
        <c:axId val="1355468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Aggregate</a:t>
                </a:r>
                <a:r>
                  <a:rPr lang="en-US" b="1" baseline="0" dirty="0"/>
                  <a:t> “Popularity” score</a:t>
                </a:r>
                <a:endParaRPr lang="vi-VN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vi-V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1355467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vi-V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Popularity percentage share</a:t>
            </a:r>
            <a:r>
              <a:rPr lang="en-US" baseline="0" dirty="0"/>
              <a:t> from top 5 categories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Total Score</c:v>
                </c:pt>
              </c:strCache>
            </c:strRef>
          </c:tx>
          <c:dPt>
            <c:idx val="0"/>
            <c:bubble3D val="0"/>
            <c:explosion val="8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F539-4A24-B7C1-893ED2C25B9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2-F539-4A24-B7C1-893ED2C25B90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F539-4A24-B7C1-893ED2C25B90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4-F539-4A24-B7C1-893ED2C25B90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F539-4A24-B7C1-893ED2C25B90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39-4A24-B7C1-893ED2C25B9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vi-V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Highlight briefly what social buzz could do with your insights.</a:t>
            </a:r>
          </a:p>
          <a:p>
            <a:pPr lvl="0"/>
            <a:r>
              <a:rPr lang="en-US" dirty="0"/>
              <a:t>Suggested next steps should outline how your team can continue to support them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Here we outline some interesting finding about social buzz’s categories. Note how the slide is very clean, and the key statistics are highlighted in purple.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A bar chart is a great way to show popularity for the top 5 categories.</a:t>
            </a:r>
          </a:p>
          <a:p>
            <a:pPr lvl="0"/>
            <a:r>
              <a:rPr lang="en-US" dirty="0"/>
              <a:t>it’s visually clear and easy to understand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Within the top 5 categories, you can then reformat the data to show popularity % share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TASK 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79EBAAD-6BEF-A1E5-7FD2-784E469F915E}"/>
              </a:ext>
            </a:extLst>
          </p:cNvPr>
          <p:cNvSpPr txBox="1"/>
          <p:nvPr/>
        </p:nvSpPr>
        <p:spPr>
          <a:xfrm>
            <a:off x="10958691" y="1506764"/>
            <a:ext cx="6923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</a:t>
            </a:r>
          </a:p>
          <a:p>
            <a:r>
              <a:rPr lang="en-US" sz="2400" dirty="0"/>
              <a:t>Animals and science are the two most popular categories of content, showing that people enjoy “real-life” and “factual” content the most</a:t>
            </a:r>
            <a:endParaRPr lang="vi-V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78101C-D030-BDAD-9954-C940070D251B}"/>
              </a:ext>
            </a:extLst>
          </p:cNvPr>
          <p:cNvSpPr txBox="1"/>
          <p:nvPr/>
        </p:nvSpPr>
        <p:spPr>
          <a:xfrm>
            <a:off x="10930616" y="3798788"/>
            <a:ext cx="66074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INSIGHT</a:t>
            </a:r>
          </a:p>
          <a:p>
            <a:r>
              <a:rPr lang="en-US" sz="2400" dirty="0"/>
              <a:t>Food is a common theme with the top 5 categories with “Healthy eating” ranking the highest. This may give an indication to the audience within your user base. You could use this insight to create a campaign and work with healthy eating brands to boost user engagement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5D5F9E-C80B-AE33-D918-B03191D37DBA}"/>
              </a:ext>
            </a:extLst>
          </p:cNvPr>
          <p:cNvSpPr txBox="1"/>
          <p:nvPr/>
        </p:nvSpPr>
        <p:spPr>
          <a:xfrm>
            <a:off x="10958690" y="6950373"/>
            <a:ext cx="67197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NEXT STEPS</a:t>
            </a:r>
          </a:p>
          <a:p>
            <a:r>
              <a:rPr lang="en-US" sz="2400" dirty="0"/>
              <a:t>This ad-hoc analysis is insightful, but it’s time to take this analysis into large scale production for real-time understanding of your business. We can show you how to do this.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AA885B-04AC-E794-5055-814BD46CBE6F}"/>
              </a:ext>
            </a:extLst>
          </p:cNvPr>
          <p:cNvSpPr txBox="1"/>
          <p:nvPr/>
        </p:nvSpPr>
        <p:spPr>
          <a:xfrm>
            <a:off x="9432443" y="3175216"/>
            <a:ext cx="62268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Social Buzz is a fast growing technology unicorn that need to adapt quickly to it’s global scale.</a:t>
            </a:r>
          </a:p>
          <a:p>
            <a:r>
              <a:rPr lang="en-US" sz="2400" dirty="0"/>
              <a:t>Accenture has begun a 3 month POC focusing on these tasks: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F532D7-38F7-5FE3-0948-056368E60109}"/>
              </a:ext>
            </a:extLst>
          </p:cNvPr>
          <p:cNvSpPr txBox="1"/>
          <p:nvPr/>
        </p:nvSpPr>
        <p:spPr>
          <a:xfrm>
            <a:off x="9927540" y="4894248"/>
            <a:ext cx="57317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An audit of Social Buzz’s big data practice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Recommendations for a successful IPO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Analysis to find Social Buzz’s top 5 most popular categories of content</a:t>
            </a:r>
            <a:endParaRPr lang="vi-VN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7B2CC6-CB0F-7A7B-ED93-D554173B6857}"/>
              </a:ext>
            </a:extLst>
          </p:cNvPr>
          <p:cNvSpPr txBox="1"/>
          <p:nvPr/>
        </p:nvSpPr>
        <p:spPr>
          <a:xfrm>
            <a:off x="2570522" y="5611590"/>
            <a:ext cx="6074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Over 100000 posts per day</a:t>
            </a:r>
            <a:endParaRPr lang="vi-VN" sz="3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566CB6-AE95-C30D-241C-220956B0C968}"/>
              </a:ext>
            </a:extLst>
          </p:cNvPr>
          <p:cNvSpPr txBox="1"/>
          <p:nvPr/>
        </p:nvSpPr>
        <p:spPr>
          <a:xfrm>
            <a:off x="2616189" y="6514650"/>
            <a:ext cx="50599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36.500.000 pieces of content per year!</a:t>
            </a:r>
            <a:endParaRPr lang="vi-VN" sz="3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9DDE3C-97DE-FE8F-309E-6BE5013C240A}"/>
              </a:ext>
            </a:extLst>
          </p:cNvPr>
          <p:cNvSpPr txBox="1"/>
          <p:nvPr/>
        </p:nvSpPr>
        <p:spPr>
          <a:xfrm>
            <a:off x="2616189" y="8067841"/>
            <a:ext cx="6074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But how to capitalize on it when there is so much?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B71D19-8CBC-1697-AEBE-9B7B718BB7F6}"/>
              </a:ext>
            </a:extLst>
          </p:cNvPr>
          <p:cNvSpPr txBox="1"/>
          <p:nvPr/>
        </p:nvSpPr>
        <p:spPr>
          <a:xfrm>
            <a:off x="2616189" y="8681052"/>
            <a:ext cx="5440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Analysis to find Social Buzz’s top 5 most popular categories of content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</a:t>
            </a:r>
          </a:p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B2ED9F-A2B4-1C52-81F5-EB6F6C090BC0}"/>
              </a:ext>
            </a:extLst>
          </p:cNvPr>
          <p:cNvSpPr txBox="1"/>
          <p:nvPr/>
        </p:nvSpPr>
        <p:spPr>
          <a:xfrm>
            <a:off x="14563797" y="1789232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Andrew Fleming</a:t>
            </a:r>
          </a:p>
          <a:p>
            <a:r>
              <a:rPr lang="en-US" dirty="0"/>
              <a:t>Chief Technical Architect</a:t>
            </a:r>
            <a:endParaRPr lang="vi-V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4FBF3E-FE3B-C5AB-0F72-1C87C039A4FF}"/>
              </a:ext>
            </a:extLst>
          </p:cNvPr>
          <p:cNvSpPr txBox="1"/>
          <p:nvPr/>
        </p:nvSpPr>
        <p:spPr>
          <a:xfrm>
            <a:off x="14563797" y="4820333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Marcus </a:t>
            </a:r>
            <a:r>
              <a:rPr lang="en-US" b="1" dirty="0" err="1"/>
              <a:t>Rompton</a:t>
            </a:r>
            <a:endParaRPr lang="en-US" b="1" dirty="0"/>
          </a:p>
          <a:p>
            <a:r>
              <a:rPr lang="en-US" dirty="0"/>
              <a:t>Senior Principle</a:t>
            </a:r>
            <a:endParaRPr lang="vi-V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3CDA28-FB1E-80AD-CF53-501733341287}"/>
              </a:ext>
            </a:extLst>
          </p:cNvPr>
          <p:cNvSpPr txBox="1"/>
          <p:nvPr/>
        </p:nvSpPr>
        <p:spPr>
          <a:xfrm>
            <a:off x="14563797" y="7892565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Walter </a:t>
            </a:r>
            <a:r>
              <a:rPr lang="en-US" b="1" dirty="0" err="1"/>
              <a:t>Adwards</a:t>
            </a:r>
            <a:endParaRPr lang="en-US" b="1" dirty="0"/>
          </a:p>
          <a:p>
            <a:r>
              <a:rPr lang="en-US" dirty="0"/>
              <a:t>Data Analyst</a:t>
            </a:r>
            <a:endParaRPr lang="vi-V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DE72C0-27CB-7B83-1B56-9951911B0984}"/>
              </a:ext>
            </a:extLst>
          </p:cNvPr>
          <p:cNvSpPr txBox="1"/>
          <p:nvPr/>
        </p:nvSpPr>
        <p:spPr>
          <a:xfrm>
            <a:off x="4195653" y="1585789"/>
            <a:ext cx="3278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Understanding</a:t>
            </a:r>
            <a:endParaRPr lang="vi-VN" sz="28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AE6B97-7003-3AB9-C189-A0A234500819}"/>
              </a:ext>
            </a:extLst>
          </p:cNvPr>
          <p:cNvSpPr txBox="1"/>
          <p:nvPr/>
        </p:nvSpPr>
        <p:spPr>
          <a:xfrm>
            <a:off x="6082920" y="3106814"/>
            <a:ext cx="3278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Cleaning</a:t>
            </a:r>
            <a:endParaRPr lang="vi-VN" sz="28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0DE470-C848-B55B-A344-11D96EDAD493}"/>
              </a:ext>
            </a:extLst>
          </p:cNvPr>
          <p:cNvSpPr txBox="1"/>
          <p:nvPr/>
        </p:nvSpPr>
        <p:spPr>
          <a:xfrm>
            <a:off x="7970187" y="4627839"/>
            <a:ext cx="3278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Modelling</a:t>
            </a:r>
            <a:endParaRPr lang="vi-VN" sz="28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C4D59F-687B-CFDF-B46D-BE3B7071699B}"/>
              </a:ext>
            </a:extLst>
          </p:cNvPr>
          <p:cNvSpPr txBox="1"/>
          <p:nvPr/>
        </p:nvSpPr>
        <p:spPr>
          <a:xfrm>
            <a:off x="9941174" y="6360022"/>
            <a:ext cx="3278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Analysis</a:t>
            </a:r>
            <a:endParaRPr lang="vi-VN" sz="28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F7B52B-FF8A-8498-7CAB-2761945CAC16}"/>
              </a:ext>
            </a:extLst>
          </p:cNvPr>
          <p:cNvSpPr txBox="1"/>
          <p:nvPr/>
        </p:nvSpPr>
        <p:spPr>
          <a:xfrm>
            <a:off x="11756593" y="8037333"/>
            <a:ext cx="3278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Uncover Insight</a:t>
            </a:r>
            <a:endParaRPr lang="vi-V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E0F6A2-9D2D-A8B3-9A3F-04FDBED056A9}"/>
              </a:ext>
            </a:extLst>
          </p:cNvPr>
          <p:cNvSpPr txBox="1"/>
          <p:nvPr/>
        </p:nvSpPr>
        <p:spPr>
          <a:xfrm>
            <a:off x="2886147" y="3206029"/>
            <a:ext cx="1454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A100FF"/>
                </a:solidFill>
              </a:rPr>
              <a:t>16</a:t>
            </a:r>
            <a:endParaRPr lang="vi-VN" sz="7200" dirty="0">
              <a:solidFill>
                <a:srgbClr val="A100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DAE67F-C81A-5DB3-449F-4C1A6DC72A50}"/>
              </a:ext>
            </a:extLst>
          </p:cNvPr>
          <p:cNvSpPr txBox="1"/>
          <p:nvPr/>
        </p:nvSpPr>
        <p:spPr>
          <a:xfrm>
            <a:off x="7487030" y="3213211"/>
            <a:ext cx="2542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A100FF"/>
                </a:solidFill>
              </a:rPr>
              <a:t>1897</a:t>
            </a:r>
            <a:endParaRPr lang="vi-VN" sz="7200" dirty="0">
              <a:solidFill>
                <a:srgbClr val="A1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DD53C9-A4EC-02CC-7887-978B73DA2EF2}"/>
              </a:ext>
            </a:extLst>
          </p:cNvPr>
          <p:cNvSpPr txBox="1"/>
          <p:nvPr/>
        </p:nvSpPr>
        <p:spPr>
          <a:xfrm>
            <a:off x="12219955" y="3206029"/>
            <a:ext cx="3904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A100FF"/>
                </a:solidFill>
              </a:rPr>
              <a:t>JANUARY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E663B1-757B-A583-EE00-B48A120CEB48}"/>
              </a:ext>
            </a:extLst>
          </p:cNvPr>
          <p:cNvSpPr txBox="1"/>
          <p:nvPr/>
        </p:nvSpPr>
        <p:spPr>
          <a:xfrm>
            <a:off x="2356194" y="5143500"/>
            <a:ext cx="25141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UNIQUE CATEGORIES</a:t>
            </a:r>
            <a:endParaRPr lang="vi-VN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19304D-4C02-5CA1-BAAE-2FBA6B627D7F}"/>
              </a:ext>
            </a:extLst>
          </p:cNvPr>
          <p:cNvSpPr txBox="1"/>
          <p:nvPr/>
        </p:nvSpPr>
        <p:spPr>
          <a:xfrm>
            <a:off x="6717700" y="5143500"/>
            <a:ext cx="4081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REACTIONS TO “ANIMAL” POSTS</a:t>
            </a:r>
            <a:endParaRPr lang="vi-VN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F16CAD-4A72-893D-9EA9-04464B27BD41}"/>
              </a:ext>
            </a:extLst>
          </p:cNvPr>
          <p:cNvSpPr txBox="1"/>
          <p:nvPr/>
        </p:nvSpPr>
        <p:spPr>
          <a:xfrm>
            <a:off x="12609768" y="5141259"/>
            <a:ext cx="31250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MONTH WITH MOST POSTS</a:t>
            </a:r>
            <a:endParaRPr lang="vi-VN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A5449F1C-7BD6-2507-FE0C-24BA8481A7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4190406"/>
              </p:ext>
            </p:extLst>
          </p:nvPr>
        </p:nvGraphicFramePr>
        <p:xfrm>
          <a:off x="4707082" y="2050897"/>
          <a:ext cx="12291218" cy="6582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A1145D92-6A93-E67A-F78E-835129F824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4911983"/>
              </p:ext>
            </p:extLst>
          </p:nvPr>
        </p:nvGraphicFramePr>
        <p:xfrm>
          <a:off x="3939291" y="969207"/>
          <a:ext cx="11506200" cy="7709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427</Words>
  <Application>Microsoft Office PowerPoint</Application>
  <PresentationFormat>Custom</PresentationFormat>
  <Paragraphs>91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Graphik Regular</vt:lpstr>
      <vt:lpstr>Clear Sans Regular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Đại Như Trần</cp:lastModifiedBy>
  <cp:revision>11</cp:revision>
  <dcterms:created xsi:type="dcterms:W3CDTF">2006-08-16T00:00:00Z</dcterms:created>
  <dcterms:modified xsi:type="dcterms:W3CDTF">2023-06-05T06:45:26Z</dcterms:modified>
  <dc:identifier>DAEhDyfaYKE</dc:identifier>
</cp:coreProperties>
</file>